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snapToObjects="1">
      <p:cViewPr varScale="1">
        <p:scale>
          <a:sx n="120" d="100"/>
          <a:sy n="120" d="100"/>
        </p:scale>
        <p:origin x="80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00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Say we have an dataset, where each entry contains some unstructured data and a set of associated structured attributes.</a:t>
            </a:r>
          </a:p>
          <a:p>
            <a:endParaRPr/>
          </a:p>
          <a:p>
            <a:r>
              <a:t>Here, we are seeing conference papers as examples.</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Then we define the label set of an entry as the sets of it's label.</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Now let's consider all entries in the dataset, each entry have a corrosponding label set according to our definition.</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Here are all the unique label sets in our dataset.</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Next, let's group the vectors by the unique label sets.</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Next, let's group the vectors by the unique label sets.</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Next, let's group the vectors by the unique label sets.</a:t>
            </a:r>
          </a:p>
          <a:p>
            <a:endParaRPr/>
          </a:p>
          <a:p>
            <a:r>
              <a:t>Notice that each vector have a unique label set, so this essentially allows us to partition the dataset into sets of vectors that are disjoint, where each label set owns a unique partition.</a:t>
            </a:r>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Now, let's focus on the label sets.</a:t>
            </a:r>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More specifically, these three label sets...</a:t>
            </a:r>
          </a:p>
          <a:p>
            <a:endParaRPr/>
          </a:p>
          <a:p>
            <a:r>
              <a:t>Does anyone notices anything related to those sets?</a:t>
            </a:r>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More specifically, these three label sets...</a:t>
            </a:r>
          </a:p>
          <a:p>
            <a:endParaRPr/>
          </a:p>
          <a:p>
            <a:r>
              <a:t>Does anyone notices anything related to those sets?</a:t>
            </a:r>
          </a:p>
          <a:p>
            <a:endParaRPr/>
          </a:p>
          <a:p>
            <a:r>
              <a:t>Let's zoom in on those.</a:t>
            </a:r>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There are some set containment relationships between them, or supersets.</a:t>
            </a:r>
          </a:p>
          <a:p>
            <a:endParaRPr/>
          </a:p>
          <a:p>
            <a:r>
              <a:t>Note that, what this really means is that some entries in the dataset have missing attribute values...</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 can generate an embedding vector for the unstructured data and do efficient NN queries on them. But how do we combine the index for the vectors and the index for the structured attributes.</a:t>
            </a:r>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paper focuses on the minimum supersets, which are defined as the supersets pairs that doesn't have another superset in between of them.</a:t>
            </a:r>
          </a:p>
          <a:p>
            <a:endParaRPr/>
          </a:p>
          <a:p>
            <a:r>
              <a:t>Show example...</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Given that, let's now define Label Navigating Graph, which is also the paper's core intuition. Here are all the label sets.</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These three are the label sets that we have seen in previous example.</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Recall that, here are the minimum supersets relationships for them.</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Let's add in the minimum superset relationships for the rest of the label sets.</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Now, we are going add edges in the LNG graph according to the minimum superset relationship.</a:t>
            </a:r>
          </a:p>
          <a:p>
            <a:endParaRPr/>
          </a:p>
          <a:p>
            <a:r>
              <a:t>More specifically, we want to add edges in the reverse direction of minimum superset relationship between two label sets, so from the subset to it's supersets.</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Let's do that for all label sets, and here are the result.</a:t>
            </a:r>
          </a:p>
        </p:txBody>
      </p:sp>
      <p:sp>
        <p:nvSpPr>
          <p:cNvPr id="4" name="Slide Number Placeholder 3"/>
          <p:cNvSpPr>
            <a:spLocks noGrp="1"/>
          </p:cNvSpPr>
          <p:nvPr>
            <p:ph type="sldNum" sz="quarter" idx="5"/>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Here, I want to highlight one important property of the LNG graph, which is that if we start from any node in the LNG graph, all the node that we can reachare supersets of the starting node.</a:t>
            </a:r>
          </a:p>
          <a:p>
            <a:endParaRPr/>
          </a:p>
          <a:p>
            <a:r>
              <a:t>Well this is trivial given how we constructed the graph, the edges always points to supersets.</a:t>
            </a:r>
          </a:p>
          <a:p>
            <a:endParaRPr/>
          </a:p>
          <a:p>
            <a:r>
              <a:t>This is related to how the paper meet the fidelity requirement we talked before.</a:t>
            </a:r>
          </a:p>
          <a:p>
            <a:endParaRPr/>
          </a:p>
          <a:p>
            <a:r>
              <a:t>So by starting from a label set that meets the query label set, all nodes we can reach also preserves the query filter.</a:t>
            </a:r>
          </a:p>
        </p:txBody>
      </p:sp>
      <p:sp>
        <p:nvSpPr>
          <p:cNvPr id="4" name="Slide Number Placeholder 3"/>
          <p:cNvSpPr>
            <a:spLocks noGrp="1"/>
          </p:cNvSpPr>
          <p:nvPr>
            <p:ph type="sldNum" sz="quarter" idx="5"/>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For example, if you start the traversal at the label set of only the label venue=SIGMOD.</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All the nodes that you touches satisfy are all supersets of your starting label set. So they all contains the label SIGMOD.</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Now the paper's insight is to define an abstraction called label.</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All the nodes that you touches satisfy are all supersets of your starting label set. So they all contains the label SIGMOD.</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Next, let see how shall we incorporate the vectors into this graph.</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Recall that each label set correspond to a unique set of vectors.</a:t>
            </a:r>
          </a:p>
          <a:p>
            <a:endParaRPr/>
          </a:p>
          <a:p>
            <a:r>
              <a:t>Here are the vectors.</a:t>
            </a:r>
          </a:p>
        </p:txBody>
      </p:sp>
      <p:sp>
        <p:nvSpPr>
          <p:cNvPr id="4" name="Slide Number Placeholder 3"/>
          <p:cNvSpPr>
            <a:spLocks noGrp="1"/>
          </p:cNvSpPr>
          <p:nvPr>
            <p:ph type="sldNum" sz="quarter" idx="5"/>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For each set of vectors sharing the same label set, we build a proximity-based navigation graph, which can actually follow any graph-based vector index design.</a:t>
            </a:r>
          </a:p>
          <a:p>
            <a:endParaRPr/>
          </a:p>
          <a:p>
            <a:endParaRPr/>
          </a:p>
        </p:txBody>
      </p:sp>
      <p:sp>
        <p:nvSpPr>
          <p:cNvPr id="4" name="Slide Number Placeholder 3"/>
          <p:cNvSpPr>
            <a:spLocks noGrp="1"/>
          </p:cNvSpPr>
          <p:nvPr>
            <p:ph type="sldNum" sz="quarter" idx="5"/>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Now, each subgraphs itself are connected, let's connect each subgraphs.</a:t>
            </a:r>
          </a:p>
          <a:p>
            <a:endParaRPr/>
          </a:p>
          <a:p>
            <a:r>
              <a:t>Remember the LNG that we built on top of the label set containment relationship? We will use those to connect the subgraphs together.</a:t>
            </a: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cross group edges are added with these two specific rules...</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cross group edges are added with these two specific rules...</a:t>
            </a:r>
          </a:p>
        </p:txBody>
      </p:sp>
      <p:sp>
        <p:nvSpPr>
          <p:cNvPr id="4" name="Slide Number Placeholder 3"/>
          <p:cNvSpPr>
            <a:spLocks noGrp="1"/>
          </p:cNvSpPr>
          <p:nvPr>
            <p:ph type="sldNum" sz="quarter" idx="5"/>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cross group edges are added with these two specific rules...</a:t>
            </a:r>
          </a:p>
        </p:txBody>
      </p:sp>
      <p:sp>
        <p:nvSpPr>
          <p:cNvPr id="4" name="Slide Number Placeholder 3"/>
          <p:cNvSpPr>
            <a:spLocks noGrp="1"/>
          </p:cNvSpPr>
          <p:nvPr>
            <p:ph type="sldNum" sz="quarter" idx="5"/>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Let's zoom in onto this part, and see it in detail.</a:t>
            </a:r>
          </a:p>
        </p:txBody>
      </p:sp>
      <p:sp>
        <p:nvSpPr>
          <p:cNvPr id="4" name="Slide Number Placeholder 3"/>
          <p:cNvSpPr>
            <a:spLocks noGrp="1"/>
          </p:cNvSpPr>
          <p:nvPr>
            <p:ph type="sldNum" sz="quarter" idx="5"/>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Now, according to rule 1, for Delta = 1, we need to pick the nearest one vector (in terms of proximity) from these candidate.</a:t>
            </a:r>
          </a:p>
          <a:p>
            <a:endParaRPr/>
          </a:p>
          <a:p>
            <a:r>
              <a:t>In terms of implementation, since we have a graph index for each subgraph, we can essentially issues KNN queries to find the top-Delta closest vector, and this can be performed parallely, since we are not modifying the subgraph index.</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Notice, each attribute has an attribute name and it's value assignment.</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is the closest vector in this example, we simply connect them.</a:t>
            </a:r>
          </a:p>
        </p:txBody>
      </p:sp>
      <p:sp>
        <p:nvSpPr>
          <p:cNvPr id="4" name="Slide Number Placeholder 3"/>
          <p:cNvSpPr>
            <a:spLocks noGrp="1"/>
          </p:cNvSpPr>
          <p:nvPr>
            <p:ph type="sldNum" sz="quarter" idx="5"/>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is the closest vector in this example, we simply connect them.</a:t>
            </a:r>
          </a:p>
        </p:txBody>
      </p:sp>
      <p:sp>
        <p:nvSpPr>
          <p:cNvPr id="4" name="Slide Number Placeholder 3"/>
          <p:cNvSpPr>
            <a:spLocks noGrp="1"/>
          </p:cNvSpPr>
          <p:nvPr>
            <p:ph type="sldNum" sz="quarter" idx="5"/>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Now, according to rule 1, for Delta = 1, we need to pick the nearest one vector (in terms of proximity) from these candidate.</a:t>
            </a:r>
          </a:p>
          <a:p>
            <a:endParaRPr/>
          </a:p>
          <a:p>
            <a:r>
              <a:t>In terms of implementation, since we have a graph index for each subgraph, we can essentially issues KNN queries to find the top-Delta closest vector, and this can be performed parallely, since we are not modifying the subgraph index.</a:t>
            </a:r>
          </a:p>
        </p:txBody>
      </p:sp>
      <p:sp>
        <p:nvSpPr>
          <p:cNvPr id="4" name="Slide Number Placeholder 3"/>
          <p:cNvSpPr>
            <a:spLocks noGrp="1"/>
          </p:cNvSpPr>
          <p:nvPr>
            <p:ph type="sldNum" sz="quarter" idx="5"/>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is the closest vector in this example, we simply connect them.</a:t>
            </a:r>
          </a:p>
        </p:txBody>
      </p:sp>
      <p:sp>
        <p:nvSpPr>
          <p:cNvPr id="4" name="Slide Number Placeholder 3"/>
          <p:cNvSpPr>
            <a:spLocks noGrp="1"/>
          </p:cNvSpPr>
          <p:nvPr>
            <p:ph type="sldNum" sz="quarter" idx="5"/>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is the closest vector in this example, we simply connect them.</a:t>
            </a:r>
          </a:p>
        </p:txBody>
      </p:sp>
      <p:sp>
        <p:nvSpPr>
          <p:cNvPr id="4" name="Slide Number Placeholder 3"/>
          <p:cNvSpPr>
            <a:spLocks noGrp="1"/>
          </p:cNvSpPr>
          <p:nvPr>
            <p:ph type="sldNum" sz="quarter" idx="5"/>
          </p:nvPr>
        </p:nvSpPr>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Now, according to rule 1, for Delta = 1, we need to pick the nearest one vector (in terms of proximity) from these candidate.</a:t>
            </a:r>
          </a:p>
          <a:p>
            <a:endParaRPr/>
          </a:p>
          <a:p>
            <a:r>
              <a:t>In terms of implementation, since we have a graph index for each subgraph, we can essentially issues KNN queries to find the top-Delta closest vector, and this can be performed parallely, since we are not modifying the subgraph index.</a:t>
            </a:r>
          </a:p>
        </p:txBody>
      </p:sp>
      <p:sp>
        <p:nvSpPr>
          <p:cNvPr id="4" name="Slide Number Placeholder 3"/>
          <p:cNvSpPr>
            <a:spLocks noGrp="1"/>
          </p:cNvSpPr>
          <p:nvPr>
            <p:ph type="sldNum" sz="quarter" idx="5"/>
          </p:nvPr>
        </p:nvSpPr>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is the closest vector in this example, we simply connect them.</a:t>
            </a:r>
          </a:p>
        </p:txBody>
      </p:sp>
      <p:sp>
        <p:nvSpPr>
          <p:cNvPr id="4" name="Slide Number Placeholder 3"/>
          <p:cNvSpPr>
            <a:spLocks noGrp="1"/>
          </p:cNvSpPr>
          <p:nvPr>
            <p:ph type="sldNum" sz="quarter" idx="5"/>
          </p:nvPr>
        </p:nvSpPr>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is the closest vector in this example, we simply connect them.</a:t>
            </a:r>
          </a:p>
        </p:txBody>
      </p:sp>
      <p:sp>
        <p:nvSpPr>
          <p:cNvPr id="4" name="Slide Number Placeholder 3"/>
          <p:cNvSpPr>
            <a:spLocks noGrp="1"/>
          </p:cNvSpPr>
          <p:nvPr>
            <p:ph type="sldNum" sz="quarter" idx="5"/>
          </p:nvPr>
        </p:nvSpPr>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Another condition that we need to meet is that: we need to ensure at least one edge are added to each minimum supersets, to ensure connectivity of the unified navigating graph.</a:t>
            </a:r>
          </a:p>
        </p:txBody>
      </p:sp>
      <p:sp>
        <p:nvSpPr>
          <p:cNvPr id="4" name="Slide Number Placeholder 3"/>
          <p:cNvSpPr>
            <a:spLocks noGrp="1"/>
          </p:cNvSpPr>
          <p:nvPr>
            <p:ph type="sldNum" sz="quarter" idx="5"/>
          </p:nvPr>
        </p:nvSpPr>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So here, we need to add one more edges to ensure rule 2 is valid.</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Combined, we call each of such attribute assignment in the dataset an label.</a:t>
            </a:r>
          </a:p>
          <a:p>
            <a:endParaRPr/>
          </a:p>
          <a:p>
            <a:r>
              <a:t>And it's easy to show that there are finite numbers of labels in a dataset with only discrete data types, upper bounded by the length of the Cartesian Product between all attribute names and all value assignments.</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Here are the inner edges for each subgraph. And now that's everything we are going to add for this portion of the graph.</a:t>
            </a:r>
          </a:p>
        </p:txBody>
      </p:sp>
      <p:sp>
        <p:nvSpPr>
          <p:cNvPr id="4" name="Slide Number Placeholder 3"/>
          <p:cNvSpPr>
            <a:spLocks noGrp="1"/>
          </p:cNvSpPr>
          <p:nvPr>
            <p:ph type="sldNum" sz="quarter" idx="5"/>
          </p:nvPr>
        </p:nvSpPr>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Note, the rule 2 ensures that the UNG graph is connected, such that if you start a traversal from a label set, you can eventually reach all it's supersets.</a:t>
            </a:r>
          </a:p>
          <a:p>
            <a:endParaRPr/>
          </a:p>
          <a:p>
            <a:r>
              <a:t>This is related to ensuring the completeness property:</a:t>
            </a:r>
          </a:p>
          <a:p>
            <a:endParaRPr/>
          </a:p>
          <a:p>
            <a:r>
              <a:t>Assuming a subgraph index with good connectivity, meaning you can reach all vectors from the entry vectors.</a:t>
            </a:r>
          </a:p>
          <a:p>
            <a:r>
              <a:t>And since rule 2 ensures that at least Delta cross-group edge is connected between any minimum superset pair, this means we can reach at least Delta nodes in the superset nodes, and so on.</a:t>
            </a:r>
          </a:p>
          <a:p>
            <a:endParaRPr/>
          </a:p>
          <a:p>
            <a:r>
              <a:t>So in the end, you can reach at least Delta vectors, so you can tune the Delta parameter to ensure completeness.</a:t>
            </a:r>
          </a:p>
          <a:p>
            <a:endParaRPr/>
          </a:p>
          <a:p>
            <a:r>
              <a:t>And the paper also mentioned that completeness can typically be archived for Delta smaller than k.</a:t>
            </a:r>
          </a:p>
          <a:p>
            <a:endParaRPr/>
          </a:p>
          <a:p>
            <a:r>
              <a:t>Completeness is proven more rigorously in the paper.</a:t>
            </a:r>
          </a:p>
        </p:txBody>
      </p:sp>
      <p:sp>
        <p:nvSpPr>
          <p:cNvPr id="4" name="Slide Number Placeholder 3"/>
          <p:cNvSpPr>
            <a:spLocks noGrp="1"/>
          </p:cNvSpPr>
          <p:nvPr>
            <p:ph type="sldNum" sz="quarter" idx="5"/>
          </p:nvPr>
        </p:nvSpPr>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Let's overlay everything into one picture.</a:t>
            </a:r>
          </a:p>
        </p:txBody>
      </p:sp>
      <p:sp>
        <p:nvSpPr>
          <p:cNvPr id="4" name="Slide Number Placeholder 3"/>
          <p:cNvSpPr>
            <a:spLocks noGrp="1"/>
          </p:cNvSpPr>
          <p:nvPr>
            <p:ph type="sldNum" sz="quarter" idx="5"/>
          </p:nvPr>
        </p:nvSpPr>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Next, let's look at how to perform query.</a:t>
            </a:r>
          </a:p>
        </p:txBody>
      </p:sp>
      <p:sp>
        <p:nvSpPr>
          <p:cNvPr id="4" name="Slide Number Placeholder 3"/>
          <p:cNvSpPr>
            <a:spLocks noGrp="1"/>
          </p:cNvSpPr>
          <p:nvPr>
            <p:ph type="sldNum" sz="quarter" idx="5"/>
          </p:nvPr>
        </p:nvSpPr>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Suppose we have a filtered ANNS query like this...</a:t>
            </a:r>
          </a:p>
        </p:txBody>
      </p:sp>
      <p:sp>
        <p:nvSpPr>
          <p:cNvPr id="4" name="Slide Number Placeholder 3"/>
          <p:cNvSpPr>
            <a:spLocks noGrp="1"/>
          </p:cNvSpPr>
          <p:nvPr>
            <p:ph type="sldNum" sz="quarter" idx="5"/>
          </p:nvPr>
        </p:nvSpPr>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Let's represent the filter condition as labels.</a:t>
            </a:r>
          </a:p>
        </p:txBody>
      </p:sp>
      <p:sp>
        <p:nvSpPr>
          <p:cNvPr id="4" name="Slide Number Placeholder 3"/>
          <p:cNvSpPr>
            <a:spLocks noGrp="1"/>
          </p:cNvSpPr>
          <p:nvPr>
            <p:ph type="sldNum" sz="quarter" idx="5"/>
          </p:nvPr>
        </p:nvSpPr>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Notice, the label set abstraction provides versatility on the query filter, where any size and combination of the attributes can be represented.</a:t>
            </a:r>
          </a:p>
        </p:txBody>
      </p:sp>
      <p:sp>
        <p:nvSpPr>
          <p:cNvPr id="4" name="Slide Number Placeholder 3"/>
          <p:cNvSpPr>
            <a:spLocks noGrp="1"/>
          </p:cNvSpPr>
          <p:nvPr>
            <p:ph type="sldNum" sz="quarter" idx="5"/>
          </p:nvPr>
        </p:nvSpPr>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Next, let's see how do we process the such query, with the label set as the filter.</a:t>
            </a:r>
          </a:p>
          <a:p>
            <a:endParaRPr/>
          </a:p>
          <a:p>
            <a:r>
              <a:t>First step is to find something called the "Entry Sets", which is where we should start the graph search.</a:t>
            </a:r>
          </a:p>
          <a:p>
            <a:endParaRPr/>
          </a:p>
          <a:p>
            <a:r>
              <a:t>Intuitively, we should start at those that satisfies the filter, which are just the supersets of the query label sets.</a:t>
            </a:r>
          </a:p>
        </p:txBody>
      </p:sp>
      <p:sp>
        <p:nvSpPr>
          <p:cNvPr id="4" name="Slide Number Placeholder 3"/>
          <p:cNvSpPr>
            <a:spLocks noGrp="1"/>
          </p:cNvSpPr>
          <p:nvPr>
            <p:ph type="sldNum" sz="quarter" idx="5"/>
          </p:nvPr>
        </p:nvSpPr>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There are two cases in finding the entry set.</a:t>
            </a:r>
          </a:p>
          <a:p>
            <a:endParaRPr/>
          </a:p>
          <a:p>
            <a:r>
              <a:t>Case 1 is the trivial case, which the query set directly matches one of the label set in LNG.</a:t>
            </a:r>
          </a:p>
          <a:p>
            <a:r>
              <a:t>In this case, we can directly start from that set.</a:t>
            </a:r>
          </a:p>
          <a:p>
            <a:endParaRPr/>
          </a:p>
          <a:p>
            <a:r>
              <a:t>Case 2 is a bit more complicated.</a:t>
            </a:r>
          </a:p>
        </p:txBody>
      </p:sp>
      <p:sp>
        <p:nvSpPr>
          <p:cNvPr id="4" name="Slide Number Placeholder 3"/>
          <p:cNvSpPr>
            <a:spLocks noGrp="1"/>
          </p:cNvSpPr>
          <p:nvPr>
            <p:ph type="sldNum" sz="quarter" idx="5"/>
          </p:nvPr>
        </p:nvSpPr>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Trivially, handling case 2 would just require us to use all superset.</a:t>
            </a:r>
          </a:p>
          <a:p>
            <a:endParaRPr/>
          </a:p>
          <a:p>
            <a:r>
              <a:t>However, that may be too much.</a:t>
            </a:r>
          </a:p>
          <a:p>
            <a:endParaRPr/>
          </a:p>
          <a:p>
            <a:r>
              <a:t>We can start from the minimum supersets of the query label set, all supersets are reachable by traversing the cross-group edge.</a:t>
            </a:r>
          </a:p>
          <a:p>
            <a:endParaRPr/>
          </a:p>
          <a:p>
            <a:r>
              <a:t>The paper introduces a method using Trie + Inverted List to efficiently find the minimum superset of any query label set.</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In this presentation, I am going to show a label as this colored rectangle thingy to represent notation visually.</a:t>
            </a:r>
          </a:p>
          <a:p>
            <a:endParaRPr/>
          </a:p>
          <a:p>
            <a:r>
              <a:t>And if two labels has the same color, it means they have the same attribute name.</a:t>
            </a:r>
          </a:p>
          <a:p>
            <a:endParaRPr/>
          </a:p>
          <a:p>
            <a:r>
              <a:t>And if two labels has different color, it means they have the different attribute name.</a:t>
            </a:r>
          </a:p>
          <a:p>
            <a:endParaRPr/>
          </a:p>
          <a:p>
            <a:r>
              <a:t>The attribute value assignment is displayed in the center.</a:t>
            </a:r>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And for this particular example, the entry set is ...</a:t>
            </a:r>
          </a:p>
        </p:txBody>
      </p:sp>
      <p:sp>
        <p:nvSpPr>
          <p:cNvPr id="4" name="Slide Number Placeholder 3"/>
          <p:cNvSpPr>
            <a:spLocks noGrp="1"/>
          </p:cNvSpPr>
          <p:nvPr>
            <p:ph type="sldNum" sz="quarter" idx="5"/>
          </p:nvPr>
        </p:nvSpPr>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next step is just to perform the greedy best first search from all nodes in the entry set's graph.</a:t>
            </a:r>
          </a:p>
        </p:txBody>
      </p:sp>
      <p:sp>
        <p:nvSpPr>
          <p:cNvPr id="4" name="Slide Number Placeholder 3"/>
          <p:cNvSpPr>
            <a:spLocks noGrp="1"/>
          </p:cNvSpPr>
          <p:nvPr>
            <p:ph type="sldNum" sz="quarter" idx="5"/>
          </p:nvPr>
        </p:nvSpPr>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 just follow the standard best-first search using the distance heuristic.</a:t>
            </a:r>
          </a:p>
          <a:p>
            <a:endParaRPr/>
          </a:p>
          <a:p>
            <a:r>
              <a:t>We start by populating the queue with entry vectors from the entry sets's subgraph index.</a:t>
            </a:r>
          </a:p>
          <a:p>
            <a:r>
              <a:t>We select randomly, Sigma of them.</a:t>
            </a:r>
          </a:p>
          <a:p>
            <a:endParaRPr/>
          </a:p>
          <a:p>
            <a:r>
              <a:t>Then, each time, we pop the best vector based on the heuristic, and push all it's out-edges.</a:t>
            </a:r>
          </a:p>
          <a:p>
            <a:r>
              <a:t>We also only keep the best W candidate to keep the search queue short.</a:t>
            </a:r>
          </a:p>
          <a:p>
            <a:r>
              <a:t>Note that, the cross-group edges are also in the out-neighbour's list, so during this step,we are exploring other partitions' graph, through these edge.</a:t>
            </a:r>
          </a:p>
          <a:p>
            <a:endParaRPr/>
          </a:p>
          <a:p>
            <a:r>
              <a:t>Lastly, the greedy search stops when all W candidate are explored.</a:t>
            </a:r>
          </a:p>
        </p:txBody>
      </p:sp>
      <p:sp>
        <p:nvSpPr>
          <p:cNvPr id="4" name="Slide Number Placeholder 3"/>
          <p:cNvSpPr>
            <a:spLocks noGrp="1"/>
          </p:cNvSpPr>
          <p:nvPr>
            <p:ph type="sldNum" sz="quarter" idx="5"/>
          </p:nvPr>
        </p:nvSpPr>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 just follow the standard best-first search using the distance heuristic.</a:t>
            </a:r>
          </a:p>
          <a:p>
            <a:endParaRPr/>
          </a:p>
          <a:p>
            <a:r>
              <a:t>We start by populating the queue with entry vectors from the entry sets's subgraph index.</a:t>
            </a:r>
          </a:p>
          <a:p>
            <a:r>
              <a:t>We select randomly, Sigma of them.</a:t>
            </a:r>
          </a:p>
          <a:p>
            <a:endParaRPr/>
          </a:p>
          <a:p>
            <a:r>
              <a:t>Then, each time, we pop the best vector based on the heuristic, and push all it's out-edges.</a:t>
            </a:r>
          </a:p>
          <a:p>
            <a:r>
              <a:t>We also only keep the best W candidate to keep the search queue short.</a:t>
            </a:r>
          </a:p>
          <a:p>
            <a:r>
              <a:t>Note that, the cross-group edges are also in the out-neighbour's list, so during this step,we are exploring other partitions' graph, through these edge.</a:t>
            </a:r>
          </a:p>
          <a:p>
            <a:endParaRPr/>
          </a:p>
          <a:p>
            <a:r>
              <a:t>Lastly, the greedy search stops when all W candidate are explored.</a:t>
            </a:r>
          </a:p>
        </p:txBody>
      </p:sp>
      <p:sp>
        <p:nvSpPr>
          <p:cNvPr id="4" name="Slide Number Placeholder 3"/>
          <p:cNvSpPr>
            <a:spLocks noGrp="1"/>
          </p:cNvSpPr>
          <p:nvPr>
            <p:ph type="sldNum" sz="quarter" idx="5"/>
          </p:nvPr>
        </p:nvSpPr>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 just follow the standard best-first search using the distance heuristic.</a:t>
            </a:r>
          </a:p>
          <a:p>
            <a:endParaRPr/>
          </a:p>
          <a:p>
            <a:r>
              <a:t>We start by populating the queue with entry vectors from the entry sets's subgraph index.</a:t>
            </a:r>
          </a:p>
          <a:p>
            <a:r>
              <a:t>We select randomly, Sigma of them.</a:t>
            </a:r>
          </a:p>
          <a:p>
            <a:endParaRPr/>
          </a:p>
          <a:p>
            <a:r>
              <a:t>Then, each time, we pop the best vector based on the heuristic, and push all it's out-edges.</a:t>
            </a:r>
          </a:p>
          <a:p>
            <a:r>
              <a:t>We also only keep the best W candidate to keep the search queue short.</a:t>
            </a:r>
          </a:p>
          <a:p>
            <a:r>
              <a:t>Note that, the cross-group edges are also in the out-neighbour's list, so during this step,we are exploring other partitions' graph, through these edge.</a:t>
            </a:r>
          </a:p>
          <a:p>
            <a:endParaRPr/>
          </a:p>
          <a:p>
            <a:r>
              <a:t>Lastly, the greedy search stops when all W candidate are explored.</a:t>
            </a:r>
          </a:p>
        </p:txBody>
      </p:sp>
      <p:sp>
        <p:nvSpPr>
          <p:cNvPr id="4" name="Slide Number Placeholder 3"/>
          <p:cNvSpPr>
            <a:spLocks noGrp="1"/>
          </p:cNvSpPr>
          <p:nvPr>
            <p:ph type="sldNum" sz="quarter" idx="5"/>
          </p:nvPr>
        </p:nvSpPr>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Let's see an example...</a:t>
            </a:r>
          </a:p>
        </p:txBody>
      </p:sp>
      <p:sp>
        <p:nvSpPr>
          <p:cNvPr id="4" name="Slide Number Placeholder 3"/>
          <p:cNvSpPr>
            <a:spLocks noGrp="1"/>
          </p:cNvSpPr>
          <p:nvPr>
            <p:ph type="sldNum" sz="quarter" idx="5"/>
          </p:nvPr>
        </p:nvSpPr>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Here are the entry sets.</a:t>
            </a:r>
          </a:p>
        </p:txBody>
      </p:sp>
      <p:sp>
        <p:nvSpPr>
          <p:cNvPr id="4" name="Slide Number Placeholder 3"/>
          <p:cNvSpPr>
            <a:spLocks noGrp="1"/>
          </p:cNvSpPr>
          <p:nvPr>
            <p:ph type="sldNum" sz="quarter" idx="5"/>
          </p:nvPr>
        </p:nvSpPr>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Here are the selected entry vectors.</a:t>
            </a:r>
          </a:p>
        </p:txBody>
      </p:sp>
      <p:sp>
        <p:nvSpPr>
          <p:cNvPr id="4" name="Slide Number Placeholder 3"/>
          <p:cNvSpPr>
            <a:spLocks noGrp="1"/>
          </p:cNvSpPr>
          <p:nvPr>
            <p:ph type="sldNum" sz="quarter" idx="5"/>
          </p:nvPr>
        </p:nvSpPr>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Let's next see an example</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Now let's represent the entries attribute with the labels.</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Let's now put everything together. Here we have the embedding vectors.</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Let's now put everything together. Here we have the embedding vectors.</a:t>
            </a:r>
          </a:p>
          <a:p>
            <a:endParaRPr/>
          </a:p>
          <a:p>
            <a:r>
              <a:t>And the labels.</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2/12/25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23.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24.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25.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26.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27.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8.mp4"/><Relationship Id="rId1" Type="http://schemas.microsoft.com/office/2007/relationships/media" Target="../media/media28.mp4"/><Relationship Id="rId5" Type="http://schemas.openxmlformats.org/officeDocument/2006/relationships/image" Target="../media/image28.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29.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30.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31.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2.mp4"/><Relationship Id="rId1" Type="http://schemas.microsoft.com/office/2007/relationships/media" Target="../media/media32.mp4"/><Relationship Id="rId5" Type="http://schemas.openxmlformats.org/officeDocument/2006/relationships/image" Target="../media/image32.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33.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4.mp4"/><Relationship Id="rId1" Type="http://schemas.microsoft.com/office/2007/relationships/media" Target="../media/media34.mp4"/><Relationship Id="rId5" Type="http://schemas.openxmlformats.org/officeDocument/2006/relationships/image" Target="../media/image34.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5.mp4"/><Relationship Id="rId1" Type="http://schemas.microsoft.com/office/2007/relationships/media" Target="../media/media35.mp4"/><Relationship Id="rId5" Type="http://schemas.openxmlformats.org/officeDocument/2006/relationships/image" Target="../media/image35.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6.mp4"/><Relationship Id="rId1" Type="http://schemas.microsoft.com/office/2007/relationships/media" Target="../media/media36.mp4"/><Relationship Id="rId5" Type="http://schemas.openxmlformats.org/officeDocument/2006/relationships/image" Target="../media/image36.pn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7.mp4"/><Relationship Id="rId1" Type="http://schemas.microsoft.com/office/2007/relationships/media" Target="../media/media37.mp4"/><Relationship Id="rId5" Type="http://schemas.openxmlformats.org/officeDocument/2006/relationships/image" Target="../media/image37.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8.mp4"/><Relationship Id="rId1" Type="http://schemas.microsoft.com/office/2007/relationships/media" Target="../media/media38.mp4"/><Relationship Id="rId5" Type="http://schemas.openxmlformats.org/officeDocument/2006/relationships/image" Target="../media/image38.png"/><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9.mp4"/><Relationship Id="rId1" Type="http://schemas.microsoft.com/office/2007/relationships/media" Target="../media/media39.mp4"/><Relationship Id="rId5" Type="http://schemas.openxmlformats.org/officeDocument/2006/relationships/image" Target="../media/image39.pn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0.mp4"/><Relationship Id="rId1" Type="http://schemas.microsoft.com/office/2007/relationships/media" Target="../media/media40.mp4"/><Relationship Id="rId5" Type="http://schemas.openxmlformats.org/officeDocument/2006/relationships/image" Target="../media/image40.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1.mp4"/><Relationship Id="rId1" Type="http://schemas.microsoft.com/office/2007/relationships/media" Target="../media/media41.mp4"/><Relationship Id="rId5" Type="http://schemas.openxmlformats.org/officeDocument/2006/relationships/image" Target="../media/image41.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2.mp4"/><Relationship Id="rId1" Type="http://schemas.microsoft.com/office/2007/relationships/media" Target="../media/media42.mp4"/><Relationship Id="rId5" Type="http://schemas.openxmlformats.org/officeDocument/2006/relationships/image" Target="../media/image42.png"/><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3.mp4"/><Relationship Id="rId1" Type="http://schemas.microsoft.com/office/2007/relationships/media" Target="../media/media43.mp4"/><Relationship Id="rId5" Type="http://schemas.openxmlformats.org/officeDocument/2006/relationships/image" Target="../media/image43.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4.mp4"/><Relationship Id="rId1" Type="http://schemas.microsoft.com/office/2007/relationships/media" Target="../media/media44.mp4"/><Relationship Id="rId5" Type="http://schemas.openxmlformats.org/officeDocument/2006/relationships/image" Target="../media/image44.png"/><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5.mp4"/><Relationship Id="rId1" Type="http://schemas.microsoft.com/office/2007/relationships/media" Target="../media/media45.mp4"/><Relationship Id="rId5" Type="http://schemas.openxmlformats.org/officeDocument/2006/relationships/image" Target="../media/image45.png"/><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6.mp4"/><Relationship Id="rId1" Type="http://schemas.microsoft.com/office/2007/relationships/media" Target="../media/media46.mp4"/><Relationship Id="rId5" Type="http://schemas.openxmlformats.org/officeDocument/2006/relationships/image" Target="../media/image46.png"/><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7.mp4"/><Relationship Id="rId1" Type="http://schemas.microsoft.com/office/2007/relationships/media" Target="../media/media47.mp4"/><Relationship Id="rId5" Type="http://schemas.openxmlformats.org/officeDocument/2006/relationships/image" Target="../media/image47.png"/><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8.mp4"/><Relationship Id="rId1" Type="http://schemas.microsoft.com/office/2007/relationships/media" Target="../media/media48.mp4"/><Relationship Id="rId5" Type="http://schemas.openxmlformats.org/officeDocument/2006/relationships/image" Target="../media/image48.pn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9.mp4"/><Relationship Id="rId1" Type="http://schemas.microsoft.com/office/2007/relationships/media" Target="../media/media49.mp4"/><Relationship Id="rId5" Type="http://schemas.openxmlformats.org/officeDocument/2006/relationships/image" Target="../media/image49.png"/><Relationship Id="rId4"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0.mp4"/><Relationship Id="rId1" Type="http://schemas.microsoft.com/office/2007/relationships/media" Target="../media/media50.mp4"/><Relationship Id="rId5" Type="http://schemas.openxmlformats.org/officeDocument/2006/relationships/image" Target="../media/image50.png"/><Relationship Id="rId4"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1.mp4"/><Relationship Id="rId1" Type="http://schemas.microsoft.com/office/2007/relationships/media" Target="../media/media51.mp4"/><Relationship Id="rId5" Type="http://schemas.openxmlformats.org/officeDocument/2006/relationships/image" Target="../media/image51.png"/><Relationship Id="rId4"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2.mp4"/><Relationship Id="rId1" Type="http://schemas.microsoft.com/office/2007/relationships/media" Target="../media/media52.mp4"/><Relationship Id="rId5" Type="http://schemas.openxmlformats.org/officeDocument/2006/relationships/image" Target="../media/image52.png"/><Relationship Id="rId4"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3.mp4"/><Relationship Id="rId1" Type="http://schemas.microsoft.com/office/2007/relationships/media" Target="../media/media53.mp4"/><Relationship Id="rId5" Type="http://schemas.openxmlformats.org/officeDocument/2006/relationships/image" Target="../media/image53.png"/><Relationship Id="rId4"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4.mp4"/><Relationship Id="rId1" Type="http://schemas.microsoft.com/office/2007/relationships/media" Target="../media/media54.mp4"/><Relationship Id="rId5" Type="http://schemas.openxmlformats.org/officeDocument/2006/relationships/image" Target="../media/image54.pn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5.mp4"/><Relationship Id="rId1" Type="http://schemas.microsoft.com/office/2007/relationships/media" Target="../media/media55.mp4"/><Relationship Id="rId5" Type="http://schemas.openxmlformats.org/officeDocument/2006/relationships/image" Target="../media/image55.png"/><Relationship Id="rId4"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6.mp4"/><Relationship Id="rId1" Type="http://schemas.microsoft.com/office/2007/relationships/media" Target="../media/media56.mp4"/><Relationship Id="rId5" Type="http://schemas.openxmlformats.org/officeDocument/2006/relationships/image" Target="../media/image56.png"/><Relationship Id="rId4"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7.mp4"/><Relationship Id="rId1" Type="http://schemas.microsoft.com/office/2007/relationships/media" Target="../media/media57.mp4"/><Relationship Id="rId5" Type="http://schemas.openxmlformats.org/officeDocument/2006/relationships/image" Target="../media/image57.png"/><Relationship Id="rId4"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8.mp4"/><Relationship Id="rId1" Type="http://schemas.microsoft.com/office/2007/relationships/media" Target="../media/media58.mp4"/><Relationship Id="rId5" Type="http://schemas.openxmlformats.org/officeDocument/2006/relationships/image" Target="../media/image58.png"/><Relationship Id="rId4"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9.mp4"/><Relationship Id="rId1" Type="http://schemas.microsoft.com/office/2007/relationships/media" Target="../media/media59.mp4"/><Relationship Id="rId5" Type="http://schemas.openxmlformats.org/officeDocument/2006/relationships/image" Target="../media/image59.png"/><Relationship Id="rId4"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0.mp4"/><Relationship Id="rId1" Type="http://schemas.microsoft.com/office/2007/relationships/media" Target="../media/media60.mp4"/><Relationship Id="rId5" Type="http://schemas.openxmlformats.org/officeDocument/2006/relationships/image" Target="../media/image60.png"/><Relationship Id="rId4"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1.mp4"/><Relationship Id="rId1" Type="http://schemas.microsoft.com/office/2007/relationships/media" Target="../media/media61.mp4"/><Relationship Id="rId5" Type="http://schemas.openxmlformats.org/officeDocument/2006/relationships/image" Target="../media/image61.png"/><Relationship Id="rId4"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2.mp4"/><Relationship Id="rId1" Type="http://schemas.microsoft.com/office/2007/relationships/media" Target="../media/media62.mp4"/><Relationship Id="rId5" Type="http://schemas.openxmlformats.org/officeDocument/2006/relationships/image" Target="../media/image62.png"/><Relationship Id="rId4"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3.mp4"/><Relationship Id="rId1" Type="http://schemas.microsoft.com/office/2007/relationships/media" Target="../media/media63.mp4"/><Relationship Id="rId5" Type="http://schemas.openxmlformats.org/officeDocument/2006/relationships/image" Target="../media/image63.png"/><Relationship Id="rId4"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4.mp4"/><Relationship Id="rId1" Type="http://schemas.microsoft.com/office/2007/relationships/media" Target="../media/media64.mp4"/><Relationship Id="rId5" Type="http://schemas.openxmlformats.org/officeDocument/2006/relationships/image" Target="../media/image64.png"/><Relationship Id="rId4"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5.mp4"/><Relationship Id="rId1" Type="http://schemas.microsoft.com/office/2007/relationships/media" Target="../media/media65.mp4"/><Relationship Id="rId5" Type="http://schemas.openxmlformats.org/officeDocument/2006/relationships/image" Target="../media/image65.png"/><Relationship Id="rId4"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6.mp4"/><Relationship Id="rId1" Type="http://schemas.microsoft.com/office/2007/relationships/media" Target="../media/media66.mp4"/><Relationship Id="rId5" Type="http://schemas.openxmlformats.org/officeDocument/2006/relationships/image" Target="../media/image66.png"/><Relationship Id="rId4"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7.mp4"/><Relationship Id="rId1" Type="http://schemas.microsoft.com/office/2007/relationships/media" Target="../media/media67.mp4"/><Relationship Id="rId5" Type="http://schemas.openxmlformats.org/officeDocument/2006/relationships/image" Target="../media/image67.png"/><Relationship Id="rId4"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8.mp4"/><Relationship Id="rId1" Type="http://schemas.microsoft.com/office/2007/relationships/media" Target="../media/media68.mp4"/><Relationship Id="rId5" Type="http://schemas.openxmlformats.org/officeDocument/2006/relationships/image" Target="../media/image68.png"/><Relationship Id="rId4"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9.mp4"/><Relationship Id="rId1" Type="http://schemas.microsoft.com/office/2007/relationships/media" Target="../media/media69.mp4"/><Relationship Id="rId5" Type="http://schemas.openxmlformats.org/officeDocument/2006/relationships/image" Target="../media/image69.png"/><Relationship Id="rId4"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0.mp4"/><Relationship Id="rId1" Type="http://schemas.microsoft.com/office/2007/relationships/media" Target="../media/media70.mp4"/><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1.mp4"/><Relationship Id="rId1" Type="http://schemas.microsoft.com/office/2007/relationships/media" Target="../media/media71.mp4"/><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2.mp4"/><Relationship Id="rId1" Type="http://schemas.microsoft.com/office/2007/relationships/media" Target="../media/media72.mp4"/><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3.mp4"/><Relationship Id="rId1" Type="http://schemas.microsoft.com/office/2007/relationships/media" Target="../media/media73.mp4"/><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67dc918be8b2a4b370a76f87a9e45734585767eb1acf7c35c8db019e4ea03b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ec192c29c6d029e66ac8238b475b3ff6ec5df3f09780e97282fe9b0bef695e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19c2186c91855885df12cda987ea213f99a9b673b2d1d7cfa3706e1a5010f6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b2c9f1b716e223e77a86dc6dae5a31481f8925e762f524aba438d3a405dd2a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64ccf2e4f35863f52da9f683b49cdfe24c2aa5c12ed354d873291162538ac58.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0a51cb85867692eb1004371cf8e2685a715dbc871d66d7ebf7db780c5033cc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856a65f44faa59741c692933f3461d2fdfb166bd4b2075d538a637d4966914b.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2c83e391f3a9d7e761a3aea5a6a02e31d3991ae803c6716dcbd2c697f6693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cac868d1548a71b93549fcc531696e4d6bf2d12b94ee3d44ea59c959ae7d97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65907a35c597c5f8df8dc36af71636f08b16c2dbf54ffc8308f2a00547caf6a.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69620e64c3ec34fa72b1d98a78ea166786b22ab5bb5220d9f265f46619e4f9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45b58ff9a9d4a3b9777b2350387e0440d9662e96832a3c02c2dd4fc408a39b8.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115f723a17bc086a766e809f855910f8e87e2e2787ae8c593dde2b69ed54a6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9ede2af7358fac4f11769f98f07e4d05c0ee17d4ff05c97dc0dd82ffa395d95b.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80c7e313081188908c47f7707b1c0e2821d64c6d84d87fa7be99c0365ecbd9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80bc7d38914bf11ed49b622cc110c63e15b2695f6509d862d3039fc487431cf.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2f3f9c6545feb0f4525f3149ba339e668900c07f8820fcf79cf384aad65690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7019c3c5c61b4b4d806e708d6a863770d9f871ebe55f78584c0537e9cf1c97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ef3a89bc5a5a6d35764fe98ff30bd1a66bf4aaad6d55e076090d306257dea1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267dfee59df120e4fb8441f6cabe422715c5088e453a20facf5a44a36981cb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d2de5d42a793dc861d8d0bf905902da4f6b337f722d461f4391228d07cbde7b.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ee7609fc8d0a8c1ab1a5af46b84f8f9a294dbe8b653d158af7aa2ea9c2c3a2b.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be165bc05a6f463dd0e28f45d27d8af0f934ba89a34ee788bc4dfc04ecd77e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27331437554ce971e603d2a13e35ec1161e53c3cfe9fbaa4b9ae10c6571f4b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102e6816e362f71ebe89b2beafd505ff0798966eca8b937d81fe60c809eaaeb.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009110a3070c89eabeb54d20019ff3fd126586894cb53de10a46f354de272c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cf1a6afeecf5c1b24852c67cf771664c994267123c3e022486f57a69c363a5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50c51dc7dff11e55a0b13ee9236b6af01ee5a562674be0b4548a49b04fb12a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8ce008d1698cf35f63a0e8ffe169988dabab793d2c7c94d9d19ca46b550627b.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fc42fcde0fa079290c8ad616f55b03c8221c256c7fbfe14954a9f3e7e0ee9e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57da30abb59e9508e96d015081ebab3f71836fc9998f13b0072b32be113720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5813b3d07a875a7e16992f607d469bb609c40bc7491961c5c0d4c90094c707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25b8bcdaecd8f355ee6fc1d2ab24243fce5e48e6333bf7fceaea13825c7780a.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f6e936e91d82cc1e41018872f7c5b2b8485d3c54a4c6bfabe09dc27fdcd0d7b.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d73602cb48ee4293a127eacceb77f20d5be1662ef0166a937782dd1d91d65e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d8dcac4cf1d9bc680e16c696338bb0628915784d6d8a994353d90ef771e5bbf.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repeatCount="indefinite" fill="hold" display="0">
                  <p:stCondLst>
                    <p:cond delay="0"/>
                  </p:stCondLst>
                </p:cTn>
                <p:tgtEl>
                  <p:spTgt spid="2"/>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e511e23c6cd4018b6e29e413eafb3ab50ed43391754bd7f84487987f56cd1a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4bc6ba88e7e8724b0f1ba4bebc1a5e04903f62ee8132065a2d3da11a23d6558.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f7ac27a81f1f3054e150f9ee97510abcdd1d4f0661bf4e12826195783581f0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repeatCount="indefinite" fill="hold" display="0">
                  <p:stCondLst>
                    <p:cond delay="0"/>
                  </p:stCondLst>
                </p:cTn>
                <p:tgtEl>
                  <p:spTgt spid="2"/>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3364315a59282b1f94a5740c4d5f6c8b145b43cec196095a87bcb42f1467c1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4c26b410923753b090170ead93b3b017d254544cc4624340ec65af063a76f68.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1409b2300162edf4abcbad33b67a892cf54ea37be9a863e81c2b0acc6b5698b.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repeatCount="indefinite" fill="hold" display="0">
                  <p:stCondLst>
                    <p:cond delay="0"/>
                  </p:stCondLst>
                </p:cTn>
                <p:tgtEl>
                  <p:spTgt spid="2"/>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d5d3466ea989b85bf72890adc9cec13fd92aa55e6683a86a529bafde606fd6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548dfd3029dca054e25ce718e4f10c600747b564cad4607e15c4fe784a95c7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fa4d63f8e081293f3b6f5c10be00b92462e1b1e453d499ef05ff3c3c832a3c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2e88de6052ac13bcb63e0f3ad81ac29ea779b3bffbd1ee7214312e4517918e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c896c1c64c4f204cccaf7af1071cecf30719f9a609229e9922d9779b8bb460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cfd074225329571ce81887590db0d3873cce23d3b3930f7b3eb7d5f7abb169a.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fb01edfb0e24c3ca2b2b32349a25210f2a541b223f55be55515663b3587aed9.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74ab0718eb6aab5a5b0558bfab2e342e108db2e333f0aba8714188100ee1d1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c3f4c4bd74ced0d2c9bfbc0712f9ce396bd2782f70e20cef5575f17fdab920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e63daa36401ba16922830bcf468823fa245b56bbcf1b97fedabba950e2d89a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b1f33dacdbd9a67c32e4a1005a25c95ec6a55101997dd11223392c700c859d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33faad4f51047412f093de7aaabb6bd8d808659238d4cfff6c23bd04eadadf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1c56f8bbb13bf3ddcca0aca6d0ded1a81dff25580274627239d020b62dc9abf.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650551e7073a0a600d81f60b39aee8c0b200c07d18889e071698e321535323b.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0f12d500e8e172596c9c15a872e40808febeacafdd7eb173d53e63b4e5275a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cbd0607432e91e4d78c6fdadec9212a975e6a87bb3095f784fbc9252996a18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19c525b4ebf8f05d5e86fcd5e789c756608c544bd81750cc2e94e9a387f35e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41e136c4887246a6f1a3ec1d1413a95ffe38f92ca96096ed6d514566bde41a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00d69189ede5519334e30188f16986e49492825e5cb464a1ec0b26a9b184c5b.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c8b085a6546b8016e469b1902d50edb3b0b73e83ed2b4d39b0a8965956760b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b388721d5e21a97315ac438612b3e0f3b323c8950f5260c63360937a62cdc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c248386cc8691842909e7fea8434cc26a9f92e1c5b0d25e00c67b86d287ba1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916bb3d9409bbdcfceb1faaa30b936b7577812a55bc6afb5bf6f452f2372da8.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65194543ef4218e722f5461dc0f1edd16fe17341c1b7f843b6b9bc85c451c28.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f0b9c684f272b536d8e1a769deb2c6df8706edbfc78229501f2b0cdd61ebf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0ddb939d8c47931985ae2d1dc558cdd8aaf740632a3265b6b63e189c04ba148.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a537aea98d7267b0dadf8218ce413e2ff8aa2793bb7a34730140f51cf36333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688ca4b66569f67ac6138d189cf0aeff0911a2e7dbc57b232864bb76983f02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aedb7a79b76fed3c4df54c59193dfa75870cac48b9f334af2e1d980b4e8ddd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982e8181a684d038794597e50a74c73b0bd2fae4e424b594d4b2a4c303f3e4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25ec81fadaa74da4951d67d233dd4baa742ada23d9e5cf26faec2a44bee4f9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p:cMediaNode vol="80000">
                <p:cTn id="2" fill="hold" display="0">
                  <p:stCondLst>
                    <p:cond delay="0"/>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2094</Words>
  <Application>Microsoft Macintosh PowerPoint</Application>
  <PresentationFormat>Widescreen</PresentationFormat>
  <Paragraphs>163</Paragraphs>
  <Slides>73</Slides>
  <Notes>68</Notes>
  <HiddenSlides>0</HiddenSlides>
  <MMClips>73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73</vt:i4>
      </vt:variant>
    </vt:vector>
  </HeadingPairs>
  <TitlesOfParts>
    <vt:vector size="76"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HongCheng Wei</cp:lastModifiedBy>
  <cp:revision>1</cp:revision>
  <dcterms:created xsi:type="dcterms:W3CDTF">2013-01-27T09:14:16Z</dcterms:created>
  <dcterms:modified xsi:type="dcterms:W3CDTF">2025-02-12T16:29:03Z</dcterms:modified>
  <cp:category/>
</cp:coreProperties>
</file>